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Lst>
  <p:notesMasterIdLst>
    <p:notesMasterId r:id="rId46"/>
  </p:notesMasterIdLst>
  <p:sldIdLst>
    <p:sldId id="256" r:id="rId2"/>
    <p:sldId id="404" r:id="rId3"/>
    <p:sldId id="399" r:id="rId4"/>
    <p:sldId id="400" r:id="rId5"/>
    <p:sldId id="398" r:id="rId6"/>
    <p:sldId id="341" r:id="rId7"/>
    <p:sldId id="342" r:id="rId8"/>
    <p:sldId id="379" r:id="rId9"/>
    <p:sldId id="384" r:id="rId10"/>
    <p:sldId id="380" r:id="rId11"/>
    <p:sldId id="391" r:id="rId12"/>
    <p:sldId id="382" r:id="rId13"/>
    <p:sldId id="370" r:id="rId14"/>
    <p:sldId id="371" r:id="rId15"/>
    <p:sldId id="374" r:id="rId16"/>
    <p:sldId id="372" r:id="rId17"/>
    <p:sldId id="375" r:id="rId18"/>
    <p:sldId id="373" r:id="rId19"/>
    <p:sldId id="377" r:id="rId20"/>
    <p:sldId id="378" r:id="rId21"/>
    <p:sldId id="352" r:id="rId22"/>
    <p:sldId id="354" r:id="rId23"/>
    <p:sldId id="357" r:id="rId24"/>
    <p:sldId id="358" r:id="rId25"/>
    <p:sldId id="356" r:id="rId26"/>
    <p:sldId id="337" r:id="rId27"/>
    <p:sldId id="333" r:id="rId28"/>
    <p:sldId id="383" r:id="rId29"/>
    <p:sldId id="336" r:id="rId30"/>
    <p:sldId id="334" r:id="rId31"/>
    <p:sldId id="335" r:id="rId32"/>
    <p:sldId id="348" r:id="rId33"/>
    <p:sldId id="322" r:id="rId34"/>
    <p:sldId id="324" r:id="rId35"/>
    <p:sldId id="329" r:id="rId36"/>
    <p:sldId id="330" r:id="rId37"/>
    <p:sldId id="331" r:id="rId38"/>
    <p:sldId id="349" r:id="rId39"/>
    <p:sldId id="343" r:id="rId40"/>
    <p:sldId id="346" r:id="rId41"/>
    <p:sldId id="361" r:id="rId42"/>
    <p:sldId id="362" r:id="rId43"/>
    <p:sldId id="350" r:id="rId44"/>
    <p:sldId id="369" r:id="rId45"/>
  </p:sldIdLst>
  <p:sldSz cx="9144000" cy="6858000" type="screen4x3"/>
  <p:notesSz cx="6858000" cy="9144000"/>
  <p:embeddedFontLst>
    <p:embeddedFont>
      <p:font typeface="Wingdings 3" pitchFamily="18" charset="2"/>
      <p:regular r:id="rId47"/>
    </p:embeddedFont>
    <p:embeddedFont>
      <p:font typeface="Corbel" pitchFamily="34" charset="0"/>
      <p:regular r:id="rId48"/>
      <p:bold r:id="rId49"/>
      <p:italic r:id="rId50"/>
      <p:boldItalic r:id="rId51"/>
    </p:embeddedFont>
    <p:embeddedFont>
      <p:font typeface="Wingdings 2" pitchFamily="18" charset="2"/>
      <p:regular r:id="rId52"/>
    </p:embeddedFont>
    <p:embeddedFont>
      <p:font typeface="Calibri" pitchFamily="34" charset="0"/>
      <p:regular r:id="rId53"/>
      <p:bold r:id="rId54"/>
      <p:italic r:id="rId55"/>
      <p:boldItalic r:id="rId56"/>
    </p:embeddedFont>
    <p:embeddedFont>
      <p:font typeface="Hardkaze" charset="0"/>
      <p:regular r:id="rId57"/>
    </p:embeddedFont>
  </p:embeddedFontLst>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8" autoAdjust="0"/>
    <p:restoredTop sz="78277" autoAdjust="0"/>
  </p:normalViewPr>
  <p:slideViewPr>
    <p:cSldViewPr>
      <p:cViewPr>
        <p:scale>
          <a:sx n="75" d="100"/>
          <a:sy n="75" d="100"/>
        </p:scale>
        <p:origin x="-1589"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247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C238408C-6839-46EE-8131-EDA75C487F2E}" type="datetimeFigureOut">
              <a:rPr lang="en-US" smtClean="0"/>
              <a:pPr/>
              <a:t>6/15/2012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87D77045-401A-4D5E-BFE3-54C21A8A6634}" type="slidenum">
              <a:rPr lang="en-US" smtClean="0"/>
              <a:pPr/>
              <a:t>‹#›</a:t>
            </a:fld>
            <a:endParaRPr lang="en-US"/>
          </a:p>
        </p:txBody>
      </p:sp>
    </p:spTree>
    <p:extLst>
      <p:ext uri="{BB962C8B-B14F-4D97-AF65-F5344CB8AC3E}">
        <p14:creationId xmlns:p14="http://schemas.microsoft.com/office/powerpoint/2010/main" val="3176942030"/>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a:t>
            </a:r>
            <a:r>
              <a:rPr lang="en-US" baseline="0" dirty="0" smtClean="0"/>
              <a:t> Attribution:</a:t>
            </a:r>
            <a:r>
              <a:rPr lang="en-US" dirty="0" smtClean="0"/>
              <a:t> http://www.flickr.com/photos/grrphoto/152833988/</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term Fluent</a:t>
            </a:r>
            <a:r>
              <a:rPr lang="en-US" baseline="0" dirty="0" smtClean="0"/>
              <a:t> Interface was c</a:t>
            </a:r>
            <a:r>
              <a:rPr lang="en-US" dirty="0" smtClean="0"/>
              <a:t>oined by Eric Evans in 2005</a:t>
            </a:r>
            <a:r>
              <a:rPr lang="en-US" baseline="0" dirty="0" smtClean="0"/>
              <a:t> to describe a style of programming in which the API is more readable and flows. It is similar to having an internal DSL.</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key to creating a fluent interface is the use of method chaining, which the return type of one method allows one to immediately call another method.</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look beyond the chaining by returning the same type, and consider it fluent when I continue with my chain of thought. We read and write left to right, we should code the same way. As long as it is apparent from the semantics of the code what is happening, I consider it a good thing.</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returning context is important. Oftentimes, a fluent interface is returning the object or interface the method is acting upon. This allows one to chain indefinitely. When a void method is encountered, the chain is terminated.</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the out and ref</a:t>
            </a:r>
            <a:r>
              <a:rPr lang="en-US" baseline="0" dirty="0" smtClean="0"/>
              <a:t> keywords. They are anachronisms of C and inhibit the creation of a fluent interface.</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a:t>
            </a:r>
            <a:r>
              <a:rPr lang="en-US" baseline="0" dirty="0" smtClean="0"/>
              <a:t> and ref parameters indicate a need to return more than one value, so consider refactoring the method to return a complex type. </a:t>
            </a:r>
            <a:r>
              <a:rPr lang="en-US" dirty="0" smtClean="0"/>
              <a:t>By returning</a:t>
            </a:r>
            <a:r>
              <a:rPr lang="en-US" baseline="0" dirty="0" smtClean="0"/>
              <a:t> a complex type, oftentimes the object itself, you can continue building it up. If you are working with pure functions or immutable types, these new objects have the benefit of not creating side effects.</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perfect representation</a:t>
            </a:r>
            <a:r>
              <a:rPr lang="en-US" baseline="0" dirty="0" smtClean="0"/>
              <a:t> of a fluent interface in the .NET framework is LINQ, also known as Language Integrated Query. If you use the extension method version of </a:t>
            </a:r>
            <a:r>
              <a:rPr lang="en-US" baseline="0" dirty="0" err="1" smtClean="0"/>
              <a:t>linq</a:t>
            </a:r>
            <a:r>
              <a:rPr lang="en-US" baseline="0" dirty="0" smtClean="0"/>
              <a:t>, each method can be chained off another until a terminating method is encountered.</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write business</a:t>
            </a:r>
            <a:r>
              <a:rPr lang="en-US" baseline="0" dirty="0" smtClean="0"/>
              <a:t> applications, so side affects are unavoidable. This is truly avoid unnecessary side effects, and by extension, avoid unintended consequences.</a:t>
            </a:r>
            <a:endParaRPr lang="en-US" dirty="0" smtClean="0"/>
          </a:p>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side effect</a:t>
            </a:r>
            <a:r>
              <a:rPr lang="en-US" baseline="0" dirty="0" smtClean="0"/>
              <a:t> changes the state of your object, the state of your software, or the state of the system. Examples of side effects are mutating an object or writing to the screen.</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pure function is one that returns the same results given the same arguments; without producing side effects. I believe there are different levels of pure methods. The most pure is the one I just defined. A method that modifies the object it belongs to is a little less pure. One that modifies objects passed into it is less pure than that, and the worst kind of methods are the kind that modify the state of objects that do not pertain to the method’s parameters or its object.</a:t>
            </a:r>
            <a:endParaRPr lang="en-US" dirty="0" smtClean="0"/>
          </a:p>
        </p:txBody>
      </p:sp>
      <p:sp>
        <p:nvSpPr>
          <p:cNvPr id="4" name="Slide Number Placeholder 3"/>
          <p:cNvSpPr>
            <a:spLocks noGrp="1"/>
          </p:cNvSpPr>
          <p:nvPr>
            <p:ph type="sldNum" sz="quarter" idx="10"/>
          </p:nvPr>
        </p:nvSpPr>
        <p:spPr/>
        <p:txBody>
          <a:bodyPr/>
          <a:lstStyle/>
          <a:p>
            <a:fld id="{87D77045-401A-4D5E-BFE3-54C21A8A6634}"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Recall the</a:t>
            </a:r>
            <a:r>
              <a:rPr lang="en-US" baseline="0" dirty="0" smtClean="0"/>
              <a:t> first demo. The list was directly exposed. This violated encapsulation as the container object did not have control over its </a:t>
            </a:r>
            <a:r>
              <a:rPr lang="en-US" baseline="0" dirty="0" err="1" smtClean="0"/>
              <a:t>containee</a:t>
            </a:r>
            <a:r>
              <a:rPr lang="en-US" baseline="0" dirty="0" smtClean="0"/>
              <a:t>. Lists are a common cause of unintended consequences, and I will demonstrate this shortly.</a:t>
            </a:r>
            <a:endParaRPr lang="en-US" dirty="0" smtClean="0"/>
          </a:p>
        </p:txBody>
      </p:sp>
      <p:sp>
        <p:nvSpPr>
          <p:cNvPr id="4" name="Slide Number Placeholder 3"/>
          <p:cNvSpPr>
            <a:spLocks noGrp="1"/>
          </p:cNvSpPr>
          <p:nvPr>
            <p:ph type="sldNum" sz="quarter" idx="10"/>
          </p:nvPr>
        </p:nvSpPr>
        <p:spPr/>
        <p:txBody>
          <a:bodyPr/>
          <a:lstStyle/>
          <a:p>
            <a:fld id="{87D77045-401A-4D5E-BFE3-54C21A8A6634}"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Writing</a:t>
            </a:r>
            <a:r>
              <a:rPr lang="en-US" baseline="0" dirty="0" smtClean="0"/>
              <a:t> declarative code is similar to how you write method names: you want to describe what you are doing not how you are doing it. For example, a method named </a:t>
            </a:r>
            <a:r>
              <a:rPr lang="en-US" baseline="0" dirty="0" err="1" smtClean="0"/>
              <a:t>GetOrders</a:t>
            </a:r>
            <a:r>
              <a:rPr lang="en-US" baseline="0" dirty="0" smtClean="0"/>
              <a:t> is correct, whereas </a:t>
            </a:r>
            <a:r>
              <a:rPr lang="en-US" baseline="0" dirty="0" err="1" smtClean="0"/>
              <a:t>GetOrderFromXml</a:t>
            </a:r>
            <a:r>
              <a:rPr lang="en-US" baseline="0" dirty="0" smtClean="0"/>
              <a:t> exposes implementation details.</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Initializers came out</a:t>
            </a:r>
            <a:r>
              <a:rPr lang="en-US" baseline="0" dirty="0" smtClean="0"/>
              <a:t> in C# 3.0, and some may not consider them necessarily declarative. I think they are great for laying out an object graph when </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a:t>
            </a:r>
            <a:r>
              <a:rPr lang="en-US" baseline="0" dirty="0" smtClean="0"/>
              <a:t> Attribution: </a:t>
            </a:r>
            <a:r>
              <a:rPr lang="en-US" dirty="0" smtClean="0"/>
              <a:t>http://www.flickr.com/photos/bracketing_life/4215944196/</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principle many people hear is called strive for high cohesion. This is a great principle, but provides little guidance without research.</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Bob</a:t>
            </a:r>
            <a:r>
              <a:rPr lang="en-US" baseline="0" dirty="0" smtClean="0"/>
              <a:t> Martin introduced the Single Responsibility Principle, which is that a class should have one reason to change. This seems to provide better guidance and directs us towards the highest level of cohesion known as Functional Cohesion.</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a:t>
            </a:r>
            <a:r>
              <a:rPr lang="en-US" baseline="0" dirty="0" smtClean="0"/>
              <a:t> is that we have classes that can’t be modified, or we need to program functionality for interfaces. We end up creating static helper classes (logical cohesion at best) to provide the missing functionality.</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C# 3,</a:t>
            </a:r>
            <a:r>
              <a:rPr lang="en-US" baseline="0" dirty="0" smtClean="0"/>
              <a:t> we got extension methods. This adheres to the open-closed principle that classes should be open to extension but closed to modification. We can now add the functionality where it belongs, making the class (or interface!) a cohesive whole.</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a:t>
            </a:r>
            <a:r>
              <a:rPr lang="en-US" baseline="0" dirty="0" smtClean="0"/>
              <a:t> Attribution: </a:t>
            </a:r>
            <a:r>
              <a:rPr lang="en-US" dirty="0" smtClean="0"/>
              <a:t>http://www.flickr.com/photos/16691890@N05/2301038688/</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a:t>
            </a:r>
            <a:r>
              <a:rPr lang="en-US" baseline="0" dirty="0" smtClean="0"/>
              <a:t> Attribution: </a:t>
            </a:r>
            <a:r>
              <a:rPr lang="en-US" dirty="0" smtClean="0"/>
              <a:t>http://www.flickr.com/photos/bexross/2417965928/</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7</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43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a:t>
            </a:r>
            <a:r>
              <a:rPr lang="en-US" baseline="0" dirty="0" smtClean="0"/>
              <a:t> Attribution</a:t>
            </a:r>
            <a:r>
              <a:rPr lang="en-US" baseline="0" smtClean="0"/>
              <a:t>: </a:t>
            </a:r>
            <a:r>
              <a:rPr lang="en-US" smtClean="0"/>
              <a:t>http://www.flickr.com/photos/kanzeon_zen_center/322184248/</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44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may have heard of the</a:t>
            </a:r>
            <a:r>
              <a:rPr lang="en-US" baseline="0" dirty="0" smtClean="0"/>
              <a:t> principle, favor interfaces over implementation, but many people take quite literally in .NET and simply add an ‘I’ to their declarations. This is a mistake, they should be using the exact interface necessary for the functionality required</a:t>
            </a:r>
            <a:endParaRPr lang="en-US" dirty="0" smtClean="0"/>
          </a:p>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there is an interface hierarchy, it is essential to use the most general interface.</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typically</a:t>
            </a:r>
            <a:r>
              <a:rPr lang="en-US" baseline="0" dirty="0" smtClean="0"/>
              <a:t> seen with lists and collections. The generic list implements List&lt;T&gt;, which requires Collection&lt;T&gt; and </a:t>
            </a:r>
            <a:r>
              <a:rPr lang="en-US" baseline="0" dirty="0" err="1" smtClean="0"/>
              <a:t>IEnumerable</a:t>
            </a:r>
            <a:r>
              <a:rPr lang="en-US" baseline="0" dirty="0" smtClean="0"/>
              <a:t>&lt;T&gt;. In many cases, a developer learns of the favor an interface over implementation principle and immediately uses </a:t>
            </a:r>
            <a:r>
              <a:rPr lang="en-US" baseline="0" dirty="0" err="1" smtClean="0"/>
              <a:t>Ilist</a:t>
            </a:r>
            <a:r>
              <a:rPr lang="en-US" baseline="0" dirty="0" smtClean="0"/>
              <a:t>&lt;T&gt; when the correct interface to use is </a:t>
            </a:r>
            <a:r>
              <a:rPr lang="en-US" baseline="0" dirty="0" err="1" smtClean="0"/>
              <a:t>IEnumerable</a:t>
            </a:r>
            <a:r>
              <a:rPr lang="en-US" baseline="0" dirty="0" smtClean="0"/>
              <a:t>&lt;T&gt;.</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you’re using</a:t>
            </a:r>
            <a:r>
              <a:rPr lang="en-US" baseline="0" dirty="0" smtClean="0"/>
              <a:t> C# 3 and up, LINQ to Objects allows any implementation of </a:t>
            </a:r>
            <a:r>
              <a:rPr lang="en-US" baseline="0" dirty="0" err="1" smtClean="0"/>
              <a:t>IEnumerable</a:t>
            </a:r>
            <a:r>
              <a:rPr lang="en-US" baseline="0" dirty="0" smtClean="0"/>
              <a:t>&lt;T&gt; to be queried, negating the necessity of implementing specific collection classes and making this interface infinitely more useful.</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4" name="Shape 43"/>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36" name="Shape 35"/>
          <p:cNvSpPr>
            <a:spLocks/>
          </p:cNvSpPr>
          <p:nvPr/>
        </p:nvSpPr>
        <p:spPr bwMode="auto">
          <a:xfrm>
            <a:off x="4821864" y="1066800"/>
            <a:ext cx="4343400"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65000"/>
              </a:schemeClr>
            </a:solid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43" name="Shape 42"/>
          <p:cNvSpPr>
            <a:spLocks/>
          </p:cNvSpPr>
          <p:nvPr/>
        </p:nvSpPr>
        <p:spPr bwMode="auto">
          <a:xfrm>
            <a:off x="290624" y="-14176"/>
            <a:ext cx="5562600" cy="6553200"/>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65000"/>
              </a:schemeClr>
            </a:solid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22" name="Shape 21"/>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24" name="Shape 23"/>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26" name="Shape 25"/>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27" name="Shape 26"/>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28" name="Date Placeholder 27"/>
          <p:cNvSpPr>
            <a:spLocks noGrp="1"/>
          </p:cNvSpPr>
          <p:nvPr>
            <p:ph type="dt" sz="half" idx="10"/>
          </p:nvPr>
        </p:nvSpPr>
        <p:spPr>
          <a:xfrm>
            <a:off x="6477000" y="6416675"/>
            <a:ext cx="2133600" cy="365125"/>
          </a:xfrm>
        </p:spPr>
        <p:txBody>
          <a:bodyPr/>
          <a:lstStyle>
            <a:extLst/>
          </a:lstStyle>
          <a:p>
            <a:fld id="{743653DA-8BF4-4869-96FE-9BCF43372D46}" type="datetimeFigureOut">
              <a:rPr lang="en-US" smtClean="0"/>
              <a:pPr/>
              <a:t>6/15/2012</a:t>
            </a:fld>
            <a:endParaRPr lang="en-US"/>
          </a:p>
        </p:txBody>
      </p:sp>
      <p:sp>
        <p:nvSpPr>
          <p:cNvPr id="17" name="Footer Placeholder 16"/>
          <p:cNvSpPr>
            <a:spLocks noGrp="1"/>
          </p:cNvSpPr>
          <p:nvPr>
            <p:ph type="ftr" sz="quarter" idx="11"/>
          </p:nvPr>
        </p:nvSpPr>
        <p:spPr>
          <a:xfrm>
            <a:off x="914400" y="6416675"/>
            <a:ext cx="5562600" cy="365125"/>
          </a:xfrm>
        </p:spPr>
        <p:txBody>
          <a:bodyPr/>
          <a:lstStyle>
            <a:extLst/>
          </a:lstStyle>
          <a:p>
            <a:endParaRPr lang="en-US" dirty="0"/>
          </a:p>
        </p:txBody>
      </p:sp>
      <p:sp>
        <p:nvSpPr>
          <p:cNvPr id="29" name="Slide Number Placeholder 28"/>
          <p:cNvSpPr>
            <a:spLocks noGrp="1"/>
          </p:cNvSpPr>
          <p:nvPr>
            <p:ph type="sldNum" sz="quarter" idx="12"/>
          </p:nvPr>
        </p:nvSpPr>
        <p:spPr>
          <a:xfrm>
            <a:off x="8610600" y="6416675"/>
            <a:ext cx="457200" cy="365125"/>
          </a:xfrm>
        </p:spPr>
        <p:txBody>
          <a:bodyPr/>
          <a:lstStyle>
            <a:extLst/>
          </a:lstStyle>
          <a:p>
            <a:fld id="{72AC53DF-4216-466D-99A7-94400E6C2A25}"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45" name="Rectangle 44"/>
          <p:cNvSpPr/>
          <p:nvPr/>
        </p:nvSpPr>
        <p:spPr>
          <a:xfrm>
            <a:off x="363160" y="402264"/>
            <a:ext cx="8503920" cy="886265"/>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Title 7"/>
          <p:cNvSpPr>
            <a:spLocks noGrp="1"/>
          </p:cNvSpPr>
          <p:nvPr>
            <p:ph type="ctrTitle"/>
          </p:nvPr>
        </p:nvSpPr>
        <p:spPr>
          <a:xfrm>
            <a:off x="533400" y="464504"/>
            <a:ext cx="8153400" cy="774192"/>
          </a:xfrm>
        </p:spPr>
        <p:txBody>
          <a:bodyPr/>
          <a:lstStyle>
            <a:lvl1pPr marR="9144" algn="r">
              <a:defRPr sz="3800"/>
            </a:lvl1pPr>
            <a:extLst/>
          </a:lstStyle>
          <a:p>
            <a:r>
              <a:rPr lang="en-US" smtClean="0"/>
              <a:t>Click to edit Master title style</a:t>
            </a:r>
            <a:endParaRPr lang="en-US" dirty="0"/>
          </a:p>
        </p:txBody>
      </p:sp>
      <p:sp>
        <p:nvSpPr>
          <p:cNvPr id="9" name="Subtitle 8"/>
          <p:cNvSpPr>
            <a:spLocks noGrp="1"/>
          </p:cNvSpPr>
          <p:nvPr>
            <p:ph type="subTitle" idx="1"/>
          </p:nvPr>
        </p:nvSpPr>
        <p:spPr>
          <a:xfrm>
            <a:off x="4838381" y="1371600"/>
            <a:ext cx="3848419" cy="457200"/>
          </a:xfrm>
        </p:spPr>
        <p:txBody>
          <a:bodyPr tIns="0"/>
          <a:lstStyle>
            <a:lvl1pPr marL="0" indent="0" algn="r">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58" name="Rectangle 5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59" name="Rectangle 5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60" name="Rectangle 5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61" name="Rectangle 6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62" name="Rectangle 6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extLst/>
          </a:lstStyle>
          <a:p>
            <a:fld id="{B7129108-AC8D-4212-9283-60D9E99BF07A}" type="datetimeFigureOut">
              <a:rPr lang="en-US" smtClean="0"/>
              <a:pPr/>
              <a:t>6/15/2012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AD93096-5B34-4342-9326-69289CEAE4C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a:buNone/>
              <a:defRPr lang="en-US" sz="4000" b="1" cap="all" dirty="0">
                <a:ln/>
                <a:solidFill>
                  <a:schemeClr val="tx1"/>
                </a:solidFill>
                <a:effectLst>
                  <a:reflection blurRad="12700" stA="50000" endPos="50000" dir="5400000" sy="-100000" rotWithShape="0"/>
                </a:effectLst>
              </a:defRPr>
            </a:lvl1pPr>
            <a:extLst/>
          </a:lstStyle>
          <a:p>
            <a:r>
              <a:rPr lang="en-US" smtClean="0"/>
              <a:t>Click to edit Master title style</a:t>
            </a:r>
            <a:endParaRPr lang="en-US" dirty="0"/>
          </a:p>
        </p:txBody>
      </p:sp>
      <p:sp>
        <p:nvSpPr>
          <p:cNvPr id="3" name="Text Placeholder 2"/>
          <p:cNvSpPr>
            <a:spLocks noGrp="1"/>
          </p:cNvSpPr>
          <p:nvPr>
            <p:ph type="body" idx="1"/>
          </p:nvPr>
        </p:nvSpPr>
        <p:spPr>
          <a:xfrm>
            <a:off x="914400" y="5334000"/>
            <a:ext cx="7772400" cy="1052512"/>
          </a:xfrm>
        </p:spPr>
        <p:txBody>
          <a:bodyPr anchor="t"/>
          <a:lstStyle>
            <a:lvl1pPr marL="374904">
              <a:buNone/>
              <a:defRPr sz="20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dirty="0" smtClean="0"/>
              <a:t>Click to edit Master text styles</a:t>
            </a:r>
          </a:p>
        </p:txBody>
      </p:sp>
      <p:sp>
        <p:nvSpPr>
          <p:cNvPr id="4" name="Date Placeholder 3"/>
          <p:cNvSpPr>
            <a:spLocks noGrp="1"/>
          </p:cNvSpPr>
          <p:nvPr>
            <p:ph type="dt" sz="half" idx="10"/>
          </p:nvPr>
        </p:nvSpPr>
        <p:spPr/>
        <p:txBody>
          <a:bodyPr/>
          <a:lstStyle>
            <a:extLst/>
          </a:lstStyle>
          <a:p>
            <a:fld id="{B6DED3D3-6235-4F4C-B439-DF277FB555A7}" type="datetimeFigureOut">
              <a:rPr lang="en-US" smtClean="0"/>
              <a:pPr/>
              <a:t>6/15/2012</a:t>
            </a:fld>
            <a:endParaRPr lang="en-US"/>
          </a:p>
        </p:txBody>
      </p:sp>
      <p:sp>
        <p:nvSpPr>
          <p:cNvPr id="5" name="Footer Placeholder 4"/>
          <p:cNvSpPr>
            <a:spLocks noGrp="1"/>
          </p:cNvSpPr>
          <p:nvPr>
            <p:ph type="ftr" sz="quarter" idx="11"/>
          </p:nvPr>
        </p:nvSpPr>
        <p:spPr>
          <a:xfrm>
            <a:off x="914400" y="6416675"/>
            <a:ext cx="5562600" cy="365125"/>
          </a:xfrm>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1AD93096-5B34-4342-9326-69289CEAE4C2}"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1295400"/>
          </a:xfrm>
        </p:spPr>
        <p:txBody>
          <a:bodyPr anchor="ctr"/>
          <a:lstStyle>
            <a:extLst/>
          </a:lstStyle>
          <a:p>
            <a:r>
              <a:rPr lang="en-US" smtClean="0"/>
              <a:t>Click to edit Master title style</a:t>
            </a:r>
            <a:endParaRPr lang="en-US" dirty="0"/>
          </a:p>
        </p:txBody>
      </p:sp>
      <p:sp>
        <p:nvSpPr>
          <p:cNvPr id="3" name="Content Placeholder 2"/>
          <p:cNvSpPr>
            <a:spLocks noGrp="1"/>
          </p:cNvSpPr>
          <p:nvPr>
            <p:ph sz="half" idx="1"/>
          </p:nvPr>
        </p:nvSpPr>
        <p:spPr>
          <a:xfrm>
            <a:off x="464344" y="1600200"/>
            <a:ext cx="4038600" cy="4525963"/>
          </a:xfrm>
        </p:spPr>
        <p:txBody>
          <a:bodyPr/>
          <a:lstStyle>
            <a:lvl1pPr marL="0" indent="0">
              <a:buFontTx/>
              <a:buNone/>
              <a:defRPr sz="2000"/>
            </a:lvl1pPr>
            <a:lvl2pPr>
              <a:defRPr sz="2400"/>
            </a:lvl2pPr>
            <a:lvl3pPr>
              <a:defRPr sz="2000"/>
            </a:lvl3pPr>
            <a:lvl4pPr>
              <a:defRPr sz="1800"/>
            </a:lvl4pPr>
            <a:lvl5pPr>
              <a:defRPr sz="1800"/>
            </a:lvl5pPr>
            <a:extLst/>
          </a:lstStyle>
          <a:p>
            <a:pPr lvl="0"/>
            <a:r>
              <a:rPr lang="en-US" smtClean="0"/>
              <a:t>Click to edit Master text styles</a:t>
            </a:r>
          </a:p>
        </p:txBody>
      </p:sp>
      <p:sp>
        <p:nvSpPr>
          <p:cNvPr id="4" name="Content Placeholder 3"/>
          <p:cNvSpPr>
            <a:spLocks noGrp="1"/>
          </p:cNvSpPr>
          <p:nvPr>
            <p:ph sz="half" idx="2"/>
          </p:nvPr>
        </p:nvSpPr>
        <p:spPr>
          <a:xfrm>
            <a:off x="4655344" y="1600200"/>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extLst/>
          </a:lstStyle>
          <a:p>
            <a:fld id="{3B5F1E3E-4B2F-4895-B65E-28B2E64F39F6}" type="datetimeFigureOut">
              <a:rPr lang="en-US" smtClean="0"/>
              <a:pPr/>
              <a:t>6/15/2012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AD93096-5B34-4342-9326-69289CEAE4C2}" type="slidenum">
              <a:rPr lang="en-US" smtClean="0"/>
              <a:pPr/>
              <a:t>‹#›</a:t>
            </a:fld>
            <a:endParaRPr lang="en-US"/>
          </a:p>
        </p:txBody>
      </p:sp>
      <p:cxnSp>
        <p:nvCxnSpPr>
          <p:cNvPr id="9" name="Straight Connector 8"/>
          <p:cNvCxnSpPr/>
          <p:nvPr/>
        </p:nvCxnSpPr>
        <p:spPr>
          <a:xfrm rot="5400000">
            <a:off x="2305044" y="3867144"/>
            <a:ext cx="4533900" cy="1601"/>
          </a:xfrm>
          <a:prstGeom prst="line">
            <a:avLst/>
          </a:prstGeom>
          <a:ln/>
        </p:spPr>
        <p:style>
          <a:lnRef idx="1">
            <a:schemeClr val="accent2"/>
          </a:lnRef>
          <a:fillRef idx="0">
            <a:schemeClr val="accent2"/>
          </a:fillRef>
          <a:effectRef idx="0">
            <a:schemeClr val="accent2"/>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Rectangle 22"/>
          <p:cNvSpPr/>
          <p:nvPr/>
        </p:nvSpPr>
        <p:spPr>
          <a:xfrm>
            <a:off x="0" y="402264"/>
            <a:ext cx="8686800" cy="886265"/>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lang="en-US" smtClean="0"/>
              <a:t>Click to edit Master title style</a:t>
            </a:r>
            <a:endParaRPr lang="en-US" dirty="0"/>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3"/>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extLst/>
          </a:lstStyle>
          <a:p>
            <a:fld id="{63085435-8225-4333-BFFA-0096413F0D76}" type="datetimeFigureOut">
              <a:rPr lang="en-US" smtClean="0"/>
              <a:pPr/>
              <a:t>6/15/2012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1AD93096-5B34-4342-9326-69289CEAE4C2}"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extLst/>
          </a:lstStyle>
          <a:p>
            <a:fld id="{0783C494-2A87-468C-A21B-CB14FB9ABB00}" type="datetimeFigureOut">
              <a:rPr lang="en-US" smtClean="0"/>
              <a:pPr/>
              <a:t>6/15/2012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1AD93096-5B34-4342-9326-69289CEAE4C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9A180FA0-5B31-4864-A2BB-719EA5A679C6}" type="datetimeFigureOut">
              <a:rPr lang="en-US" smtClean="0"/>
              <a:pPr/>
              <a:t>6/15/2012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1AD93096-5B34-4342-9326-69289CEAE4C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smtClean="0"/>
              <a:t>Click to edit Master title style</a:t>
            </a:r>
            <a:endParaRPr lang="en-US" dirty="0"/>
          </a:p>
        </p:txBody>
      </p:sp>
      <p:sp>
        <p:nvSpPr>
          <p:cNvPr id="3" name="Text Placeholder 2"/>
          <p:cNvSpPr>
            <a:spLocks noGrp="1"/>
          </p:cNvSpPr>
          <p:nvPr>
            <p:ph type="body" idx="1"/>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2"/>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extLst/>
          </a:lstStyle>
          <a:p>
            <a:fld id="{4BECC0C8-36B8-442A-833D-B6AACE86BB77}" type="datetimeFigureOut">
              <a:rPr lang="en-US" smtClean="0"/>
              <a:pPr/>
              <a:t>6/15/2012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AD93096-5B34-4342-9326-69289CEAE4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28" name="Group 17"/>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914400" y="228600"/>
            <a:ext cx="6858000" cy="914400"/>
          </a:xfrm>
        </p:spPr>
        <p:txBody>
          <a:bodyPr anchor="b"/>
          <a:lstStyle>
            <a:lvl1pPr algn="l">
              <a:buNone/>
              <a:defRPr sz="2100" b="0"/>
            </a:lvl1pPr>
            <a:extLst/>
          </a:lstStyle>
          <a:p>
            <a:r>
              <a:rPr lang="en-US" smtClean="0"/>
              <a:t>Click to edit Master title style</a:t>
            </a:r>
            <a:endParaRPr lang="en-US" dirty="0"/>
          </a:p>
        </p:txBody>
      </p:sp>
      <p:sp>
        <p:nvSpPr>
          <p:cNvPr id="3" name="Picture Placeholder 2"/>
          <p:cNvSpPr>
            <a:spLocks noGrp="1"/>
          </p:cNvSpPr>
          <p:nvPr>
            <p:ph type="pic" idx="1"/>
          </p:nvPr>
        </p:nvSpPr>
        <p:spPr>
          <a:xfrm>
            <a:off x="366712" y="1905000"/>
            <a:ext cx="8778240" cy="4960144"/>
          </a:xfrm>
        </p:spPr>
        <p:txBody>
          <a:bodyPr/>
          <a:lstStyle>
            <a:lvl1pPr>
              <a:buNone/>
              <a:defRPr sz="3200"/>
            </a:lvl1pPr>
            <a:extLst/>
          </a:lstStyle>
          <a:p>
            <a:r>
              <a:rPr lang="en-US" smtClean="0"/>
              <a:t>Click icon to add picture</a:t>
            </a:r>
            <a:endParaRPr lang="en-US" dirty="0"/>
          </a:p>
        </p:txBody>
      </p:sp>
      <p:sp>
        <p:nvSpPr>
          <p:cNvPr id="4" name="Text Placeholder 3"/>
          <p:cNvSpPr>
            <a:spLocks noGrp="1"/>
          </p:cNvSpPr>
          <p:nvPr>
            <p:ph type="body" sz="half" idx="2"/>
          </p:nvPr>
        </p:nvSpPr>
        <p:spPr>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smtClean="0"/>
              <a:t>Click to edit Master text styles</a:t>
            </a:r>
          </a:p>
        </p:txBody>
      </p:sp>
      <p:grpSp>
        <p:nvGrpSpPr>
          <p:cNvPr id="14" name="Group 17"/>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p:txBody>
          <a:bodyPr/>
          <a:lstStyle>
            <a:extLst/>
          </a:lstStyle>
          <a:p>
            <a:fld id="{51E20EC5-AC53-4169-941E-EDF10CD23748}" type="datetimeFigureOut">
              <a:rPr lang="en-US" smtClean="0"/>
              <a:pPr/>
              <a:t>6/15/2012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AD93096-5B34-4342-9326-69289CEAE4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lang="en-US" smtClean="0"/>
              <a:t>Click to edit Master title style</a:t>
            </a:r>
            <a:endParaRPr lang="en-US" dirty="0"/>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a:defRPr sz="1100">
                <a:solidFill>
                  <a:schemeClr val="tx2"/>
                </a:solidFill>
              </a:defRPr>
            </a:lvl1pPr>
            <a:extLst/>
          </a:lstStyle>
          <a:p>
            <a:fld id="{8D3816DF-213E-421B-92D3-C068DBB023D6}" type="datetimeFigureOut">
              <a:rPr lang="en-US" smtClean="0">
                <a:solidFill>
                  <a:schemeClr val="tx2"/>
                </a:solidFill>
              </a:rPr>
              <a:pPr/>
              <a:t>6/15/2012</a:t>
            </a:fld>
            <a:endParaRPr lang="en-US" sz="1100" dirty="0">
              <a:solidFill>
                <a:schemeClr val="tx2"/>
              </a:solidFill>
            </a:endParaRPr>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a:defRPr sz="1100">
                <a:solidFill>
                  <a:schemeClr val="tx2"/>
                </a:solidFill>
              </a:defRPr>
            </a:lvl1pPr>
            <a:extLst/>
          </a:lstStyle>
          <a:p>
            <a:pPr algn="r"/>
            <a:endParaRPr lang="en-US" sz="1100" dirty="0">
              <a:solidFill>
                <a:schemeClr val="tx2"/>
              </a:solidFill>
            </a:endParaRPr>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a:defRPr sz="1200">
                <a:solidFill>
                  <a:schemeClr val="tx2"/>
                </a:solidFill>
              </a:defRPr>
            </a:lvl1pPr>
            <a:extLst/>
          </a:lstStyle>
          <a:p>
            <a:pPr algn="l"/>
            <a:fld id="{72AC53DF-4216-466D-99A7-94400E6C2A25}" type="slidenum">
              <a:rPr lang="en-US" sz="1200" smtClean="0">
                <a:solidFill>
                  <a:schemeClr val="tx2"/>
                </a:solidFill>
              </a:rPr>
              <a:pPr algn="l"/>
              <a:t>‹#›</a:t>
            </a:fld>
            <a:endParaRPr lang="en-US" sz="120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sz="4000" kern="1200" spc="-150" baseline="0">
          <a:solidFill>
            <a:schemeClr val="tx2">
              <a:satMod val="200000"/>
            </a:schemeClr>
          </a:solidFill>
          <a:effectLst>
            <a:outerShdw blurRad="50800" dist="50800" dir="2700000" algn="tl" rotWithShape="0">
              <a:srgbClr val="000000">
                <a:alpha val="43137"/>
              </a:srgbClr>
            </a:outerShdw>
          </a:effectLst>
          <a:latin typeface="+mj-lt"/>
          <a:ea typeface="+mj-ea"/>
          <a:cs typeface="+mj-cs"/>
        </a:defRPr>
      </a:lvl1pPr>
      <a:extLst/>
    </p:titleStyle>
    <p:bodyStyle>
      <a:lvl1pPr marL="411480" indent="-342900" algn="l" rtl="0" eaLnBrk="1" latinLnBrk="0" hangingPunct="1">
        <a:spcBef>
          <a:spcPts val="700"/>
        </a:spcBef>
        <a:buSzPct val="95000"/>
        <a:buFont typeface="Wingdings"/>
        <a:buChar char=""/>
        <a:defRPr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C# Ninjitsu\Images\Title.jpg"/>
          <p:cNvPicPr>
            <a:picLocks noChangeAspect="1" noChangeArrowheads="1"/>
          </p:cNvPicPr>
          <p:nvPr/>
        </p:nvPicPr>
        <p:blipFill>
          <a:blip r:embed="rId3" cstate="print"/>
          <a:srcRect/>
          <a:stretch>
            <a:fillRect/>
          </a:stretch>
        </p:blipFill>
        <p:spPr bwMode="auto">
          <a:xfrm>
            <a:off x="0" y="0"/>
            <a:ext cx="9175208" cy="6858000"/>
          </a:xfrm>
          <a:prstGeom prst="rect">
            <a:avLst/>
          </a:prstGeom>
          <a:noFill/>
        </p:spPr>
      </p:pic>
      <p:sp>
        <p:nvSpPr>
          <p:cNvPr id="6" name="Rectangle 4"/>
          <p:cNvSpPr>
            <a:spLocks noGrp="1"/>
          </p:cNvSpPr>
          <p:nvPr>
            <p:ph type="body" idx="1"/>
          </p:nvPr>
        </p:nvSpPr>
        <p:spPr>
          <a:xfrm>
            <a:off x="0" y="76200"/>
            <a:ext cx="9175208" cy="838200"/>
          </a:xfrm>
        </p:spPr>
        <p:txBody>
          <a:bodyPr>
            <a:noAutofit/>
          </a:bodyPr>
          <a:lstStyle>
            <a:extLst/>
          </a:lstStyle>
          <a:p>
            <a:pPr algn="ctr"/>
            <a:r>
              <a:rPr lang="en-US" sz="6600" b="1" spc="600" dirty="0" smtClean="0">
                <a:latin typeface="Hardkaze" pitchFamily="2" charset="0"/>
              </a:rPr>
              <a:t>Declarative</a:t>
            </a:r>
            <a:endParaRPr lang="en-US" sz="6600" b="1" spc="600" dirty="0" smtClean="0">
              <a:latin typeface="Hardkaze" pitchFamily="2" charset="0"/>
            </a:endParaRPr>
          </a:p>
        </p:txBody>
      </p:sp>
      <p:sp>
        <p:nvSpPr>
          <p:cNvPr id="4" name="Rectangle 4"/>
          <p:cNvSpPr txBox="1">
            <a:spLocks/>
          </p:cNvSpPr>
          <p:nvPr/>
        </p:nvSpPr>
        <p:spPr>
          <a:xfrm>
            <a:off x="0" y="5410200"/>
            <a:ext cx="9144000" cy="838200"/>
          </a:xfrm>
          <a:prstGeom prst="rect">
            <a:avLst/>
          </a:prstGeom>
        </p:spPr>
        <p:txBody>
          <a:bodyPr vert="horz" anchor="t">
            <a:noAutofit/>
          </a:bodyPr>
          <a:lstStyle>
            <a:lvl1pPr marL="374904" indent="-342900" algn="l" rtl="0" eaLnBrk="1" latinLnBrk="0" hangingPunct="1">
              <a:spcBef>
                <a:spcPts val="700"/>
              </a:spcBef>
              <a:buSzPct val="95000"/>
              <a:buFont typeface="Wingdings"/>
              <a:buNone/>
              <a:defRPr sz="2000" kern="1200">
                <a:solidFill>
                  <a:schemeClr val="tx2"/>
                </a:solidFill>
                <a:latin typeface="+mn-lt"/>
                <a:ea typeface="+mn-ea"/>
                <a:cs typeface="+mn-cs"/>
              </a:defRPr>
            </a:lvl1pPr>
            <a:lvl2pPr marL="740664" indent="-285750" algn="l" rtl="0" eaLnBrk="1" latinLnBrk="0" hangingPunct="1">
              <a:spcBef>
                <a:spcPct val="20000"/>
              </a:spcBef>
              <a:buClr>
                <a:schemeClr val="accent2"/>
              </a:buClr>
              <a:buSzPct val="90000"/>
              <a:buFont typeface="Wingdings"/>
              <a:buNone/>
              <a:defRPr sz="1800" kern="1200">
                <a:solidFill>
                  <a:schemeClr val="tx1">
                    <a:tint val="75000"/>
                  </a:schemeClr>
                </a:solidFill>
                <a:latin typeface="+mn-lt"/>
                <a:ea typeface="+mn-ea"/>
                <a:cs typeface="+mn-cs"/>
              </a:defRPr>
            </a:lvl2pPr>
            <a:lvl3pPr marL="996696" indent="-228600" algn="l" rtl="0" eaLnBrk="1" latinLnBrk="0" hangingPunct="1">
              <a:spcBef>
                <a:spcPct val="20000"/>
              </a:spcBef>
              <a:buClr>
                <a:schemeClr val="accent2"/>
              </a:buClr>
              <a:buFont typeface="Wingdings 2"/>
              <a:buNone/>
              <a:defRPr sz="1600" kern="1200">
                <a:solidFill>
                  <a:schemeClr val="tx1">
                    <a:tint val="75000"/>
                  </a:schemeClr>
                </a:solidFill>
                <a:latin typeface="+mn-lt"/>
                <a:ea typeface="+mn-ea"/>
                <a:cs typeface="+mn-cs"/>
              </a:defRPr>
            </a:lvl3pPr>
            <a:lvl4pPr marL="1261872" indent="-228600" algn="l" rtl="0" eaLnBrk="1" latinLnBrk="0" hangingPunct="1">
              <a:spcBef>
                <a:spcPct val="20000"/>
              </a:spcBef>
              <a:buClr>
                <a:schemeClr val="accent3"/>
              </a:buClr>
              <a:buFont typeface="Wingdings 3"/>
              <a:buNone/>
              <a:defRPr sz="1400" kern="1200">
                <a:solidFill>
                  <a:schemeClr val="tx1">
                    <a:tint val="75000"/>
                  </a:schemeClr>
                </a:solidFill>
                <a:latin typeface="+mn-lt"/>
                <a:ea typeface="+mn-ea"/>
                <a:cs typeface="+mn-cs"/>
              </a:defRPr>
            </a:lvl4pPr>
            <a:lvl5pPr marL="1481328" indent="-210312" algn="l" rtl="0" eaLnBrk="1" latinLnBrk="0" hangingPunct="1">
              <a:spcBef>
                <a:spcPct val="20000"/>
              </a:spcBef>
              <a:buClr>
                <a:schemeClr val="accent3"/>
              </a:buClr>
              <a:buFont typeface="Wingdings 2"/>
              <a:buNone/>
              <a:defRPr sz="1400" kern="1200">
                <a:solidFill>
                  <a:schemeClr val="tx1">
                    <a:tint val="75000"/>
                  </a:schemeClr>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algn="ctr"/>
            <a:r>
              <a:rPr lang="en-US" sz="6600" b="1" spc="600" dirty="0" smtClean="0">
                <a:latin typeface="Hardkaze" pitchFamily="2" charset="0"/>
              </a:rPr>
              <a:t>Refactoring</a:t>
            </a:r>
            <a:endParaRPr lang="en-US" sz="6600" b="1" spc="600" dirty="0" smtClean="0">
              <a:latin typeface="Hardkaze"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Most General Interface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4800" b="1" dirty="0" err="1" smtClean="0"/>
              <a:t>IEnumerable</a:t>
            </a:r>
            <a:r>
              <a:rPr lang="en-US" sz="4800" b="1" dirty="0" smtClean="0"/>
              <a:t>&lt;T&gt;</a:t>
            </a:r>
          </a:p>
        </p:txBody>
      </p:sp>
      <p:pic>
        <p:nvPicPr>
          <p:cNvPr id="2051" name="Picture 3" descr="C:\C# Ninjitsu\Images\MostGeneralInterface-left.jpg"/>
          <p:cNvPicPr>
            <a:picLocks noChangeAspect="1" noChangeArrowheads="1"/>
          </p:cNvPicPr>
          <p:nvPr/>
        </p:nvPicPr>
        <p:blipFill>
          <a:blip r:embed="rId3" cstate="print"/>
          <a:srcRect/>
          <a:stretch>
            <a:fillRect/>
          </a:stretch>
        </p:blipFill>
        <p:spPr bwMode="auto">
          <a:xfrm>
            <a:off x="0" y="1682496"/>
            <a:ext cx="3044690" cy="5175504"/>
          </a:xfrm>
          <a:prstGeom prst="rect">
            <a:avLst/>
          </a:prstGeom>
          <a:noFill/>
        </p:spPr>
      </p:pic>
    </p:spTree>
    <p:extLst>
      <p:ext uri="{BB962C8B-B14F-4D97-AF65-F5344CB8AC3E}">
        <p14:creationId xmlns:p14="http://schemas.microsoft.com/office/powerpoint/2010/main" val="22764862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Most General Interface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4800" b="1" dirty="0" smtClean="0"/>
              <a:t>LINQ</a:t>
            </a:r>
          </a:p>
        </p:txBody>
      </p:sp>
      <p:pic>
        <p:nvPicPr>
          <p:cNvPr id="2051" name="Picture 3" descr="C:\C# Ninjitsu\Images\MostGeneralInterface-left.jpg"/>
          <p:cNvPicPr>
            <a:picLocks noChangeAspect="1" noChangeArrowheads="1"/>
          </p:cNvPicPr>
          <p:nvPr/>
        </p:nvPicPr>
        <p:blipFill>
          <a:blip r:embed="rId3" cstate="print"/>
          <a:srcRect/>
          <a:stretch>
            <a:fillRect/>
          </a:stretch>
        </p:blipFill>
        <p:spPr bwMode="auto">
          <a:xfrm>
            <a:off x="0" y="1682496"/>
            <a:ext cx="3044690" cy="5175504"/>
          </a:xfrm>
          <a:prstGeom prst="rect">
            <a:avLst/>
          </a:prstGeom>
          <a:noFill/>
        </p:spPr>
      </p:pic>
    </p:spTree>
    <p:extLst>
      <p:ext uri="{BB962C8B-B14F-4D97-AF65-F5344CB8AC3E}">
        <p14:creationId xmlns:p14="http://schemas.microsoft.com/office/powerpoint/2010/main" val="42254364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Most General Interface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DEMO</a:t>
            </a:r>
          </a:p>
        </p:txBody>
      </p:sp>
      <p:pic>
        <p:nvPicPr>
          <p:cNvPr id="2051" name="Picture 3" descr="C:\C# Ninjitsu\Images\MostGeneralInterface-left.jpg"/>
          <p:cNvPicPr>
            <a:picLocks noChangeAspect="1" noChangeArrowheads="1"/>
          </p:cNvPicPr>
          <p:nvPr/>
        </p:nvPicPr>
        <p:blipFill>
          <a:blip r:embed="rId3" cstate="print"/>
          <a:srcRect/>
          <a:stretch>
            <a:fillRect/>
          </a:stretch>
        </p:blipFill>
        <p:spPr bwMode="auto">
          <a:xfrm>
            <a:off x="0" y="1682496"/>
            <a:ext cx="3044690" cy="5175504"/>
          </a:xfrm>
          <a:prstGeom prst="rect">
            <a:avLst/>
          </a:prstGeom>
          <a:noFill/>
        </p:spPr>
      </p:pic>
    </p:spTree>
    <p:extLst>
      <p:ext uri="{BB962C8B-B14F-4D97-AF65-F5344CB8AC3E}">
        <p14:creationId xmlns:p14="http://schemas.microsoft.com/office/powerpoint/2010/main" val="40076879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5124" name="Picture 4" descr="C:\C# Ninjitsu\Images\FavorFluency-title.jpg"/>
          <p:cNvPicPr>
            <a:picLocks noChangeAspect="1" noChangeArrowheads="1"/>
          </p:cNvPicPr>
          <p:nvPr/>
        </p:nvPicPr>
        <p:blipFill>
          <a:blip r:embed="rId3" cstate="print"/>
          <a:srcRect/>
          <a:stretch>
            <a:fillRect/>
          </a:stretch>
        </p:blipFill>
        <p:spPr bwMode="auto">
          <a:xfrm>
            <a:off x="0" y="1676400"/>
            <a:ext cx="9144074" cy="5181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Method</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Chaining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Left</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To</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Right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context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a:t>o</a:t>
            </a:r>
            <a:r>
              <a:rPr lang="en-US" sz="7200" b="1" dirty="0" smtClean="0"/>
              <a:t>ut</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&amp;</a:t>
            </a:r>
          </a:p>
          <a:p>
            <a:pPr marL="411480" indent="-342900" algn="ctr">
              <a:spcBef>
                <a:spcPts val="700"/>
              </a:spcBef>
              <a:buSzPct val="95000"/>
              <a:defRPr/>
            </a:pPr>
            <a:r>
              <a:rPr lang="en-US" sz="7200" b="1" dirty="0" smtClean="0"/>
              <a:t>ref</a:t>
            </a:r>
            <a:endParaRPr lang="en-US" sz="7200"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Complex</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Types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LINQ</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4294967295"/>
          </p:nvPr>
        </p:nvSpPr>
        <p:spPr>
          <a:xfrm>
            <a:off x="228600" y="1676400"/>
            <a:ext cx="8763000" cy="4525963"/>
          </a:xfrm>
        </p:spPr>
        <p:txBody>
          <a:bodyPr/>
          <a:lstStyle/>
          <a:p>
            <a:pPr marL="68580" indent="0">
              <a:buNone/>
            </a:pPr>
            <a:r>
              <a:rPr lang="en-US" dirty="0" smtClean="0"/>
              <a:t>.</a:t>
            </a:r>
            <a:r>
              <a:rPr lang="en-US" dirty="0" err="1" smtClean="0"/>
              <a:t>WithName</a:t>
            </a:r>
            <a:r>
              <a:rPr lang="en-US" dirty="0" smtClean="0"/>
              <a:t>(“</a:t>
            </a:r>
            <a:r>
              <a:rPr lang="en-US" dirty="0" smtClean="0">
                <a:solidFill>
                  <a:srgbClr val="00B0F0"/>
                </a:solidFill>
              </a:rPr>
              <a:t>Chris Eargle</a:t>
            </a:r>
            <a:r>
              <a:rPr lang="en-US" dirty="0" smtClean="0"/>
              <a:t>”)</a:t>
            </a:r>
            <a:endParaRPr lang="en-US" dirty="0" smtClean="0"/>
          </a:p>
          <a:p>
            <a:pPr marL="68580" indent="0">
              <a:buNone/>
            </a:pPr>
            <a:r>
              <a:rPr lang="en-US" dirty="0" smtClean="0"/>
              <a:t>.</a:t>
            </a:r>
            <a:r>
              <a:rPr lang="en-US" dirty="0" err="1" smtClean="0"/>
              <a:t>WithOrg</a:t>
            </a:r>
            <a:r>
              <a:rPr lang="en-US" dirty="0" smtClean="0"/>
              <a:t>(“</a:t>
            </a:r>
            <a:r>
              <a:rPr lang="en-US" dirty="0" smtClean="0"/>
              <a:t> </a:t>
            </a:r>
            <a:r>
              <a:rPr lang="en-US" dirty="0" smtClean="0">
                <a:solidFill>
                  <a:srgbClr val="92D050"/>
                </a:solidFill>
              </a:rPr>
              <a:t>Telerik</a:t>
            </a:r>
            <a:r>
              <a:rPr lang="en-US" dirty="0" smtClean="0"/>
              <a:t>”).</a:t>
            </a:r>
            <a:r>
              <a:rPr lang="en-US" dirty="0" err="1" smtClean="0"/>
              <a:t>InRole</a:t>
            </a:r>
            <a:r>
              <a:rPr lang="en-US" dirty="0" smtClean="0"/>
              <a:t>(“</a:t>
            </a:r>
            <a:r>
              <a:rPr lang="en-US" dirty="0" smtClean="0">
                <a:solidFill>
                  <a:schemeClr val="accent1"/>
                </a:solidFill>
              </a:rPr>
              <a:t>Evangelist</a:t>
            </a:r>
            <a:r>
              <a:rPr lang="en-US" dirty="0" smtClean="0"/>
              <a:t>”)</a:t>
            </a:r>
            <a:endParaRPr lang="en-US" dirty="0" smtClean="0"/>
          </a:p>
          <a:p>
            <a:pPr marL="68580" indent="0">
              <a:buNone/>
            </a:pPr>
            <a:r>
              <a:rPr lang="en-US" dirty="0" smtClean="0"/>
              <a:t>.</a:t>
            </a:r>
            <a:r>
              <a:rPr lang="en-US" dirty="0" err="1" smtClean="0"/>
              <a:t>Wi</a:t>
            </a:r>
            <a:r>
              <a:rPr lang="en-US" dirty="0" err="1" smtClean="0"/>
              <a:t>thOrg</a:t>
            </a:r>
            <a:r>
              <a:rPr lang="en-US" dirty="0" smtClean="0"/>
              <a:t>(“</a:t>
            </a:r>
            <a:r>
              <a:rPr lang="en-US" dirty="0" smtClean="0">
                <a:solidFill>
                  <a:srgbClr val="0070C0"/>
                </a:solidFill>
              </a:rPr>
              <a:t>INETA</a:t>
            </a:r>
            <a:r>
              <a:rPr lang="en-US" dirty="0" smtClean="0"/>
              <a:t>”).</a:t>
            </a:r>
            <a:r>
              <a:rPr lang="en-US" dirty="0" err="1" smtClean="0"/>
              <a:t>InRole</a:t>
            </a:r>
            <a:r>
              <a:rPr lang="en-US" dirty="0" smtClean="0"/>
              <a:t>(“</a:t>
            </a:r>
            <a:r>
              <a:rPr lang="en-US" dirty="0" smtClean="0">
                <a:solidFill>
                  <a:schemeClr val="accent1"/>
                </a:solidFill>
              </a:rPr>
              <a:t>Director</a:t>
            </a:r>
            <a:r>
              <a:rPr lang="en-US" dirty="0" smtClean="0"/>
              <a:t>”)</a:t>
            </a:r>
            <a:endParaRPr lang="en-US" dirty="0" smtClean="0"/>
          </a:p>
          <a:p>
            <a:pPr marL="68580" indent="0">
              <a:buNone/>
            </a:pPr>
            <a:r>
              <a:rPr lang="en-US" dirty="0" smtClean="0"/>
              <a:t>.</a:t>
            </a:r>
            <a:r>
              <a:rPr lang="en-US" dirty="0" err="1" smtClean="0"/>
              <a:t>WithAward</a:t>
            </a:r>
            <a:r>
              <a:rPr lang="en-US" dirty="0" smtClean="0"/>
              <a:t>(“</a:t>
            </a:r>
            <a:r>
              <a:rPr lang="en-US" dirty="0" smtClean="0">
                <a:solidFill>
                  <a:srgbClr val="00B0F0"/>
                </a:solidFill>
              </a:rPr>
              <a:t>C</a:t>
            </a:r>
            <a:r>
              <a:rPr lang="en-US" dirty="0" smtClean="0">
                <a:solidFill>
                  <a:srgbClr val="00B0F0"/>
                </a:solidFill>
              </a:rPr>
              <a:t># </a:t>
            </a:r>
            <a:r>
              <a:rPr lang="en-US" dirty="0" smtClean="0">
                <a:solidFill>
                  <a:srgbClr val="00B0F0"/>
                </a:solidFill>
              </a:rPr>
              <a:t>MVP</a:t>
            </a:r>
            <a:r>
              <a:rPr lang="en-US" dirty="0" smtClean="0"/>
              <a:t>”)</a:t>
            </a:r>
            <a:endParaRPr lang="en-US" dirty="0" smtClean="0"/>
          </a:p>
          <a:p>
            <a:pPr marL="68580" indent="0">
              <a:buNone/>
            </a:pPr>
            <a:r>
              <a:rPr lang="en-US" dirty="0" smtClean="0"/>
              <a:t>.</a:t>
            </a:r>
            <a:r>
              <a:rPr lang="en-US" dirty="0" err="1" smtClean="0"/>
              <a:t>WithCert</a:t>
            </a:r>
            <a:r>
              <a:rPr lang="en-US" dirty="0" smtClean="0"/>
              <a:t>(“</a:t>
            </a:r>
            <a:r>
              <a:rPr lang="en-US" dirty="0" smtClean="0">
                <a:solidFill>
                  <a:schemeClr val="bg2"/>
                </a:solidFill>
              </a:rPr>
              <a:t>MCPD</a:t>
            </a:r>
            <a:r>
              <a:rPr lang="en-US" dirty="0" smtClean="0"/>
              <a:t>”, “</a:t>
            </a:r>
            <a:r>
              <a:rPr lang="en-US" dirty="0" smtClean="0">
                <a:solidFill>
                  <a:schemeClr val="bg2"/>
                </a:solidFill>
              </a:rPr>
              <a:t>MCTS</a:t>
            </a:r>
            <a:r>
              <a:rPr lang="en-US" dirty="0" smtClean="0"/>
              <a:t>”, “</a:t>
            </a:r>
            <a:r>
              <a:rPr lang="en-US" dirty="0" smtClean="0">
                <a:solidFill>
                  <a:schemeClr val="bg2"/>
                </a:solidFill>
              </a:rPr>
              <a:t>A+</a:t>
            </a:r>
            <a:r>
              <a:rPr lang="en-US" dirty="0" smtClean="0"/>
              <a:t>”, “</a:t>
            </a:r>
            <a:r>
              <a:rPr lang="en-US" dirty="0" smtClean="0">
                <a:solidFill>
                  <a:schemeClr val="bg2"/>
                </a:solidFill>
              </a:rPr>
              <a:t>Net+</a:t>
            </a:r>
            <a:r>
              <a:rPr lang="en-US" dirty="0" smtClean="0"/>
              <a:t>”, “</a:t>
            </a:r>
            <a:r>
              <a:rPr lang="en-US" dirty="0" smtClean="0">
                <a:solidFill>
                  <a:schemeClr val="bg2"/>
                </a:solidFill>
              </a:rPr>
              <a:t>I-NET+</a:t>
            </a:r>
            <a:r>
              <a:rPr lang="en-US" dirty="0" smtClean="0"/>
              <a:t>”)</a:t>
            </a:r>
            <a:endParaRPr lang="en-US" dirty="0" smtClean="0"/>
          </a:p>
          <a:p>
            <a:pPr marL="68580" indent="0">
              <a:buNone/>
            </a:pPr>
            <a:r>
              <a:rPr lang="en-US" dirty="0" smtClean="0"/>
              <a:t>.</a:t>
            </a:r>
            <a:r>
              <a:rPr lang="en-US" dirty="0" err="1" smtClean="0"/>
              <a:t>WithWebsite</a:t>
            </a:r>
            <a:r>
              <a:rPr lang="en-US" dirty="0" smtClean="0"/>
              <a:t>(“</a:t>
            </a:r>
            <a:r>
              <a:rPr lang="en-US" b="1" dirty="0" smtClean="0">
                <a:solidFill>
                  <a:srgbClr val="FFFF00"/>
                </a:solidFill>
              </a:rPr>
              <a:t>kodefuguru.com</a:t>
            </a:r>
            <a:r>
              <a:rPr lang="en-US" dirty="0" smtClean="0"/>
              <a:t>”);</a:t>
            </a:r>
            <a:endParaRPr lang="en-US" dirty="0" smtClean="0"/>
          </a:p>
        </p:txBody>
      </p:sp>
      <p:sp>
        <p:nvSpPr>
          <p:cNvPr id="7" name="Title 3"/>
          <p:cNvSpPr txBox="1">
            <a:spLocks/>
          </p:cNvSpPr>
          <p:nvPr/>
        </p:nvSpPr>
        <p:spPr>
          <a:xfrm>
            <a:off x="0" y="457200"/>
            <a:ext cx="9144000" cy="990600"/>
          </a:xfrm>
          <a:prstGeom prst="rect">
            <a:avLst/>
          </a:prstGeom>
        </p:spPr>
        <p:txBody>
          <a:bodyPr/>
          <a:lstStyle>
            <a:lvl1pPr algn="l" rtl="0" eaLnBrk="1" latinLnBrk="0" hangingPunct="1">
              <a:spcBef>
                <a:spcPct val="0"/>
              </a:spcBef>
              <a:buNone/>
              <a:defRPr sz="4000" kern="1200" spc="-150" baseline="0">
                <a:solidFill>
                  <a:schemeClr val="tx2">
                    <a:satMod val="200000"/>
                  </a:schemeClr>
                </a:solidFill>
                <a:effectLst>
                  <a:outerShdw blurRad="50800" dist="50800" dir="2700000" algn="tl" rotWithShape="0">
                    <a:srgbClr val="000000">
                      <a:alpha val="43137"/>
                    </a:srgbClr>
                  </a:outerShdw>
                </a:effectLst>
                <a:latin typeface="+mj-lt"/>
                <a:ea typeface="+mj-ea"/>
                <a:cs typeface="+mj-cs"/>
              </a:defRPr>
            </a:lvl1pPr>
            <a:extLst/>
          </a:lstStyle>
          <a:p>
            <a:pPr algn="ctr"/>
            <a:r>
              <a:rPr lang="en-US" sz="3200" spc="300" dirty="0" err="1" smtClean="0">
                <a:latin typeface="Hardkaze" pitchFamily="2" charset="0"/>
              </a:rPr>
              <a:t>KodefuGuru</a:t>
            </a:r>
            <a:endParaRPr lang="en-US" sz="3200" spc="300" dirty="0">
              <a:latin typeface="Hardkaze" pitchFamily="2" charset="0"/>
            </a:endParaRPr>
          </a:p>
        </p:txBody>
      </p:sp>
    </p:spTree>
    <p:extLst>
      <p:ext uri="{BB962C8B-B14F-4D97-AF65-F5344CB8AC3E}">
        <p14:creationId xmlns:p14="http://schemas.microsoft.com/office/powerpoint/2010/main" val="95811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DEMO</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Avoid Side Effects</a:t>
            </a:r>
            <a:endParaRPr lang="en-US" sz="3200" spc="300" dirty="0">
              <a:latin typeface="Hardkaze" pitchFamily="2" charset="0"/>
            </a:endParaRPr>
          </a:p>
        </p:txBody>
      </p:sp>
      <p:pic>
        <p:nvPicPr>
          <p:cNvPr id="3074" name="Picture 2" descr="C:\C# Ninjitsu\Images\AvoidSideEffects-title.jpg"/>
          <p:cNvPicPr>
            <a:picLocks noChangeAspect="1" noChangeArrowheads="1"/>
          </p:cNvPicPr>
          <p:nvPr/>
        </p:nvPicPr>
        <p:blipFill>
          <a:blip r:embed="rId3" cstate="print"/>
          <a:srcRect/>
          <a:stretch>
            <a:fillRect/>
          </a:stretch>
        </p:blipFill>
        <p:spPr bwMode="auto">
          <a:xfrm>
            <a:off x="0" y="1673352"/>
            <a:ext cx="9144000" cy="5184648"/>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Avoid Side Effects</a:t>
            </a:r>
            <a:endParaRPr lang="en-US" sz="3200" spc="300" dirty="0">
              <a:latin typeface="Hardkaze" pitchFamily="2" charset="0"/>
            </a:endParaRPr>
          </a:p>
        </p:txBody>
      </p:sp>
      <p:pic>
        <p:nvPicPr>
          <p:cNvPr id="4098" name="Picture 2" descr="C:\C# Ninjitsu\Images\AvoidSideEffects-left.jpg"/>
          <p:cNvPicPr>
            <a:picLocks noChangeAspect="1" noChangeArrowheads="1"/>
          </p:cNvPicPr>
          <p:nvPr/>
        </p:nvPicPr>
        <p:blipFill>
          <a:blip r:embed="rId3" cstate="print"/>
          <a:srcRect/>
          <a:stretch>
            <a:fillRect/>
          </a:stretch>
        </p:blipFill>
        <p:spPr bwMode="auto">
          <a:xfrm>
            <a:off x="0" y="1676400"/>
            <a:ext cx="3052301"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State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Avoid Side Effects</a:t>
            </a:r>
            <a:endParaRPr lang="en-US" sz="3200" spc="300" dirty="0">
              <a:latin typeface="Hardkaze" pitchFamily="2" charset="0"/>
            </a:endParaRPr>
          </a:p>
        </p:txBody>
      </p:sp>
      <p:pic>
        <p:nvPicPr>
          <p:cNvPr id="4098" name="Picture 2" descr="C:\C# Ninjitsu\Images\AvoidSideEffects-left.jpg"/>
          <p:cNvPicPr>
            <a:picLocks noChangeAspect="1" noChangeArrowheads="1"/>
          </p:cNvPicPr>
          <p:nvPr/>
        </p:nvPicPr>
        <p:blipFill>
          <a:blip r:embed="rId3" cstate="print"/>
          <a:srcRect/>
          <a:stretch>
            <a:fillRect/>
          </a:stretch>
        </p:blipFill>
        <p:spPr bwMode="auto">
          <a:xfrm>
            <a:off x="0" y="1676400"/>
            <a:ext cx="3052301"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Purity</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Avoid Side Effects</a:t>
            </a:r>
            <a:endParaRPr lang="en-US" sz="3200" spc="300" dirty="0">
              <a:latin typeface="Hardkaze" pitchFamily="2" charset="0"/>
            </a:endParaRPr>
          </a:p>
        </p:txBody>
      </p:sp>
      <p:pic>
        <p:nvPicPr>
          <p:cNvPr id="4098" name="Picture 2" descr="C:\C# Ninjitsu\Images\AvoidSideEffects-left.jpg"/>
          <p:cNvPicPr>
            <a:picLocks noChangeAspect="1" noChangeArrowheads="1"/>
          </p:cNvPicPr>
          <p:nvPr/>
        </p:nvPicPr>
        <p:blipFill>
          <a:blip r:embed="rId3" cstate="print"/>
          <a:srcRect/>
          <a:stretch>
            <a:fillRect/>
          </a:stretch>
        </p:blipFill>
        <p:spPr bwMode="auto">
          <a:xfrm>
            <a:off x="0" y="1676400"/>
            <a:ext cx="3052301"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6000" b="1" dirty="0" smtClean="0"/>
              <a:t>Encapsulation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Avoid Side Effects</a:t>
            </a:r>
            <a:endParaRPr lang="en-US" sz="3200" spc="300" dirty="0">
              <a:latin typeface="Hardkaze" pitchFamily="2" charset="0"/>
            </a:endParaRPr>
          </a:p>
        </p:txBody>
      </p:sp>
      <p:pic>
        <p:nvPicPr>
          <p:cNvPr id="4098" name="Picture 2" descr="C:\C# Ninjitsu\Images\AvoidSideEffects-left.jpg"/>
          <p:cNvPicPr>
            <a:picLocks noChangeAspect="1" noChangeArrowheads="1"/>
          </p:cNvPicPr>
          <p:nvPr/>
        </p:nvPicPr>
        <p:blipFill>
          <a:blip r:embed="rId3" cstate="print"/>
          <a:srcRect/>
          <a:stretch>
            <a:fillRect/>
          </a:stretch>
        </p:blipFill>
        <p:spPr bwMode="auto">
          <a:xfrm>
            <a:off x="0" y="1676400"/>
            <a:ext cx="3052301"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DEMO</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C:\C# Ninjitsu\Images\istockphoto\FavorDeclarative-title.jpg"/>
          <p:cNvPicPr>
            <a:picLocks noChangeAspect="1" noChangeArrowheads="1"/>
          </p:cNvPicPr>
          <p:nvPr/>
        </p:nvPicPr>
        <p:blipFill>
          <a:blip r:embed="rId3" cstate="print"/>
          <a:srcRect/>
          <a:stretch>
            <a:fillRect/>
          </a:stretch>
        </p:blipFill>
        <p:spPr bwMode="auto">
          <a:xfrm>
            <a:off x="0" y="1676400"/>
            <a:ext cx="9144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What</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a:t>n</a:t>
            </a:r>
            <a:r>
              <a:rPr lang="en-US" sz="7200" b="1" dirty="0" smtClean="0"/>
              <a:t>ot</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How</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err="1" smtClean="0"/>
              <a:t>Initializers</a:t>
            </a:r>
            <a:endParaRPr lang="en-US" sz="7200" b="1" dirty="0" smtClean="0"/>
          </a:p>
        </p:txBody>
      </p:sp>
    </p:spTree>
    <p:extLst>
      <p:ext uri="{BB962C8B-B14F-4D97-AF65-F5344CB8AC3E}">
        <p14:creationId xmlns:p14="http://schemas.microsoft.com/office/powerpoint/2010/main" val="32856977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hadowin\Desktop\telerikLogo-web-1124x449px.jpg"/>
          <p:cNvPicPr>
            <a:picLocks noChangeAspect="1" noChangeArrowheads="1"/>
          </p:cNvPicPr>
          <p:nvPr/>
        </p:nvPicPr>
        <p:blipFill>
          <a:blip r:embed="rId3" cstate="print"/>
          <a:srcRect/>
          <a:stretch>
            <a:fillRect/>
          </a:stretch>
        </p:blipFill>
        <p:spPr bwMode="auto">
          <a:xfrm>
            <a:off x="1" y="1600201"/>
            <a:ext cx="9144000" cy="3652718"/>
          </a:xfrm>
          <a:prstGeom prst="rect">
            <a:avLst/>
          </a:prstGeom>
          <a:noFill/>
        </p:spPr>
      </p:pic>
    </p:spTree>
    <p:extLst>
      <p:ext uri="{BB962C8B-B14F-4D97-AF65-F5344CB8AC3E}">
        <p14:creationId xmlns:p14="http://schemas.microsoft.com/office/powerpoint/2010/main" val="1072510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9"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8"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LINQ</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8"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DEMO</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pic>
        <p:nvPicPr>
          <p:cNvPr id="2062" name="Picture 14" descr="C:\C# Ninjitsu\Images\istockphoto\StriveForFunctionalCohesion-title.jpg"/>
          <p:cNvPicPr>
            <a:picLocks noChangeAspect="1" noChangeArrowheads="1"/>
          </p:cNvPicPr>
          <p:nvPr/>
        </p:nvPicPr>
        <p:blipFill>
          <a:blip r:embed="rId3" cstate="print"/>
          <a:srcRect/>
          <a:stretch>
            <a:fillRect/>
          </a:stretch>
        </p:blipFill>
        <p:spPr bwMode="auto">
          <a:xfrm>
            <a:off x="0" y="1676400"/>
            <a:ext cx="9144000" cy="51816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C# Ninjitsu\Images\istockphoto\StriveForFunctionalCohesion-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6"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sp>
        <p:nvSpPr>
          <p:cNvPr id="7" name="Rectangle 4"/>
          <p:cNvSpPr txBox="1">
            <a:spLocks/>
          </p:cNvSpPr>
          <p:nvPr/>
        </p:nvSpPr>
        <p:spPr>
          <a:xfrm>
            <a:off x="3657600" y="1600200"/>
            <a:ext cx="5105400" cy="52578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Strive </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for </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High Cohesion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C# Ninjitsu\Images\istockphoto\StriveForFunctionalCohesion-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6"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sp>
        <p:nvSpPr>
          <p:cNvPr id="7" name="Rectangle 4"/>
          <p:cNvSpPr txBox="1">
            <a:spLocks/>
          </p:cNvSpPr>
          <p:nvPr/>
        </p:nvSpPr>
        <p:spPr>
          <a:xfrm>
            <a:off x="3657600" y="1600200"/>
            <a:ext cx="5105400" cy="52578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Single Responsibility Principle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C# Ninjitsu\Images\istockphoto\StriveForFunctionalCohesion-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6"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sp>
        <p:nvSpPr>
          <p:cNvPr id="7" name="Rectangle 4"/>
          <p:cNvSpPr txBox="1">
            <a:spLocks/>
          </p:cNvSpPr>
          <p:nvPr/>
        </p:nvSpPr>
        <p:spPr>
          <a:xfrm>
            <a:off x="3657600" y="1600200"/>
            <a:ext cx="5105400" cy="52578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Helper</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Classes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C# Ninjitsu\Images\istockphoto\StriveForFunctionalCohesion-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6"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sp>
        <p:nvSpPr>
          <p:cNvPr id="7" name="Rectangle 4"/>
          <p:cNvSpPr txBox="1">
            <a:spLocks/>
          </p:cNvSpPr>
          <p:nvPr/>
        </p:nvSpPr>
        <p:spPr>
          <a:xfrm>
            <a:off x="3657600" y="1600200"/>
            <a:ext cx="5105400" cy="52578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Extension</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Methods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C# Ninjitsu\Images\istockphoto\StriveForFunctionalCohesion-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6"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sp>
        <p:nvSpPr>
          <p:cNvPr id="7" name="Rectangle 4"/>
          <p:cNvSpPr txBox="1">
            <a:spLocks/>
          </p:cNvSpPr>
          <p:nvPr/>
        </p:nvSpPr>
        <p:spPr>
          <a:xfrm>
            <a:off x="3657600" y="1600200"/>
            <a:ext cx="5105400" cy="52578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DEMO</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Extension Over Inheritance</a:t>
            </a:r>
            <a:endParaRPr lang="en-US" sz="3200" spc="300" dirty="0">
              <a:latin typeface="Hardkaze" pitchFamily="2" charset="0"/>
            </a:endParaRPr>
          </a:p>
        </p:txBody>
      </p:sp>
      <p:pic>
        <p:nvPicPr>
          <p:cNvPr id="3075" name="Picture 3" descr="C:\C# Ninjitsu\Images\ExtensionOverInheritance-title.jpg"/>
          <p:cNvPicPr>
            <a:picLocks noChangeAspect="1" noChangeArrowheads="1"/>
          </p:cNvPicPr>
          <p:nvPr/>
        </p:nvPicPr>
        <p:blipFill>
          <a:blip r:embed="rId3" cstate="print"/>
          <a:srcRect/>
          <a:stretch>
            <a:fillRect/>
          </a:stretch>
        </p:blipFill>
        <p:spPr bwMode="auto">
          <a:xfrm>
            <a:off x="0" y="1676400"/>
            <a:ext cx="9144534" cy="51816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1000" y="685800"/>
            <a:ext cx="4191000" cy="2971800"/>
            <a:chOff x="1066800" y="685800"/>
            <a:chExt cx="4191000" cy="2971800"/>
          </a:xfrm>
        </p:grpSpPr>
        <p:sp>
          <p:nvSpPr>
            <p:cNvPr id="5" name="Rounded Rectangle 4"/>
            <p:cNvSpPr/>
            <p:nvPr/>
          </p:nvSpPr>
          <p:spPr>
            <a:xfrm>
              <a:off x="1066800" y="685800"/>
              <a:ext cx="4191000" cy="2971800"/>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Users\KodefuGuru\Pictures\InetaCommunitySpeakersLogo-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798" y="716280"/>
              <a:ext cx="3579004" cy="2819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572000" y="3657600"/>
            <a:ext cx="4191000" cy="2971800"/>
            <a:chOff x="4343400" y="3886200"/>
            <a:chExt cx="4191000" cy="2971800"/>
          </a:xfrm>
        </p:grpSpPr>
        <p:sp>
          <p:nvSpPr>
            <p:cNvPr id="7" name="Rounded Rectangle 6"/>
            <p:cNvSpPr/>
            <p:nvPr/>
          </p:nvSpPr>
          <p:spPr>
            <a:xfrm>
              <a:off x="4343400" y="3886200"/>
              <a:ext cx="4191000" cy="2971800"/>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descr="C:\Users\KodefuGuru\Pictures\CommunityChamp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253" y="3901440"/>
              <a:ext cx="3185294" cy="2906289"/>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4"/>
          <p:cNvSpPr>
            <a:spLocks noGrp="1"/>
          </p:cNvSpPr>
          <p:nvPr>
            <p:ph type="body" idx="1"/>
          </p:nvPr>
        </p:nvSpPr>
        <p:spPr>
          <a:xfrm>
            <a:off x="4572000" y="1752600"/>
            <a:ext cx="4572000" cy="838200"/>
          </a:xfrm>
        </p:spPr>
        <p:txBody>
          <a:bodyPr>
            <a:normAutofit/>
          </a:bodyPr>
          <a:lstStyle>
            <a:extLst/>
          </a:lstStyle>
          <a:p>
            <a:pPr algn="ctr"/>
            <a:r>
              <a:rPr lang="en-US" sz="4000" b="1" dirty="0" smtClean="0"/>
              <a:t>INETA.ORG</a:t>
            </a:r>
          </a:p>
        </p:txBody>
      </p:sp>
      <p:sp>
        <p:nvSpPr>
          <p:cNvPr id="13" name="Rectangle 4"/>
          <p:cNvSpPr txBox="1">
            <a:spLocks/>
          </p:cNvSpPr>
          <p:nvPr/>
        </p:nvSpPr>
        <p:spPr>
          <a:xfrm>
            <a:off x="19396" y="4686300"/>
            <a:ext cx="4572000" cy="914400"/>
          </a:xfrm>
          <a:prstGeom prst="rect">
            <a:avLst/>
          </a:prstGeom>
        </p:spPr>
        <p:txBody>
          <a:bodyPr vert="horz" anchor="t">
            <a:normAutofit/>
          </a:bodyPr>
          <a:lstStyle>
            <a:lvl1pPr marL="374904" indent="-342900" algn="l" rtl="0" eaLnBrk="1" latinLnBrk="0" hangingPunct="1">
              <a:spcBef>
                <a:spcPts val="700"/>
              </a:spcBef>
              <a:buSzPct val="95000"/>
              <a:buFont typeface="Wingdings"/>
              <a:buNone/>
              <a:defRPr sz="2000" kern="1200">
                <a:solidFill>
                  <a:schemeClr val="tx2"/>
                </a:solidFill>
                <a:latin typeface="+mn-lt"/>
                <a:ea typeface="+mn-ea"/>
                <a:cs typeface="+mn-cs"/>
              </a:defRPr>
            </a:lvl1pPr>
            <a:lvl2pPr marL="740664" indent="-285750" algn="l" rtl="0" eaLnBrk="1" latinLnBrk="0" hangingPunct="1">
              <a:spcBef>
                <a:spcPct val="20000"/>
              </a:spcBef>
              <a:buClr>
                <a:schemeClr val="accent2"/>
              </a:buClr>
              <a:buSzPct val="90000"/>
              <a:buFont typeface="Wingdings"/>
              <a:buNone/>
              <a:defRPr sz="1800" kern="1200">
                <a:solidFill>
                  <a:schemeClr val="tx1">
                    <a:tint val="75000"/>
                  </a:schemeClr>
                </a:solidFill>
                <a:latin typeface="+mn-lt"/>
                <a:ea typeface="+mn-ea"/>
                <a:cs typeface="+mn-cs"/>
              </a:defRPr>
            </a:lvl2pPr>
            <a:lvl3pPr marL="996696" indent="-228600" algn="l" rtl="0" eaLnBrk="1" latinLnBrk="0" hangingPunct="1">
              <a:spcBef>
                <a:spcPct val="20000"/>
              </a:spcBef>
              <a:buClr>
                <a:schemeClr val="accent2"/>
              </a:buClr>
              <a:buFont typeface="Wingdings 2"/>
              <a:buNone/>
              <a:defRPr sz="1600" kern="1200">
                <a:solidFill>
                  <a:schemeClr val="tx1">
                    <a:tint val="75000"/>
                  </a:schemeClr>
                </a:solidFill>
                <a:latin typeface="+mn-lt"/>
                <a:ea typeface="+mn-ea"/>
                <a:cs typeface="+mn-cs"/>
              </a:defRPr>
            </a:lvl3pPr>
            <a:lvl4pPr marL="1261872" indent="-228600" algn="l" rtl="0" eaLnBrk="1" latinLnBrk="0" hangingPunct="1">
              <a:spcBef>
                <a:spcPct val="20000"/>
              </a:spcBef>
              <a:buClr>
                <a:schemeClr val="accent3"/>
              </a:buClr>
              <a:buFont typeface="Wingdings 3"/>
              <a:buNone/>
              <a:defRPr sz="1400" kern="1200">
                <a:solidFill>
                  <a:schemeClr val="tx1">
                    <a:tint val="75000"/>
                  </a:schemeClr>
                </a:solidFill>
                <a:latin typeface="+mn-lt"/>
                <a:ea typeface="+mn-ea"/>
                <a:cs typeface="+mn-cs"/>
              </a:defRPr>
            </a:lvl4pPr>
            <a:lvl5pPr marL="1481328" indent="-210312" algn="l" rtl="0" eaLnBrk="1" latinLnBrk="0" hangingPunct="1">
              <a:spcBef>
                <a:spcPct val="20000"/>
              </a:spcBef>
              <a:buClr>
                <a:schemeClr val="accent3"/>
              </a:buClr>
              <a:buFont typeface="Wingdings 2"/>
              <a:buNone/>
              <a:defRPr sz="1400" kern="1200">
                <a:solidFill>
                  <a:schemeClr val="tx1">
                    <a:tint val="75000"/>
                  </a:schemeClr>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algn="ctr"/>
            <a:r>
              <a:rPr lang="en-US" sz="4000" b="1" dirty="0"/>
              <a:t>B</a:t>
            </a:r>
            <a:r>
              <a:rPr lang="en-US" sz="4000" b="1" dirty="0" smtClean="0"/>
              <a:t>e a Speaker</a:t>
            </a:r>
          </a:p>
        </p:txBody>
      </p:sp>
    </p:spTree>
    <p:extLst>
      <p:ext uri="{BB962C8B-B14F-4D97-AF65-F5344CB8AC3E}">
        <p14:creationId xmlns:p14="http://schemas.microsoft.com/office/powerpoint/2010/main" val="39608796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Extension Over Inheritance</a:t>
            </a:r>
            <a:endParaRPr lang="en-US" sz="3200" spc="300" dirty="0">
              <a:latin typeface="Hardkaze" pitchFamily="2" charset="0"/>
            </a:endParaRPr>
          </a:p>
        </p:txBody>
      </p:sp>
      <p:pic>
        <p:nvPicPr>
          <p:cNvPr id="4100" name="Picture 4" descr="C:\C# Ninjitsu\Images\ExtensionOverInheritance-left.jpg"/>
          <p:cNvPicPr>
            <a:picLocks noChangeAspect="1" noChangeArrowheads="1"/>
          </p:cNvPicPr>
          <p:nvPr/>
        </p:nvPicPr>
        <p:blipFill>
          <a:blip r:embed="rId3" cstate="print"/>
          <a:srcRect/>
          <a:stretch>
            <a:fillRect/>
          </a:stretch>
        </p:blipFill>
        <p:spPr bwMode="auto">
          <a:xfrm>
            <a:off x="0" y="1676400"/>
            <a:ext cx="3048178"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Extension</a:t>
            </a:r>
            <a:br>
              <a:rPr lang="en-US" sz="7200" b="1" dirty="0" smtClean="0"/>
            </a:br>
            <a:r>
              <a:rPr lang="en-US" sz="7200" b="1" dirty="0" smtClean="0"/>
              <a:t>Methods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Extension Over Inheritance</a:t>
            </a:r>
            <a:endParaRPr lang="en-US" sz="3200" spc="300" dirty="0">
              <a:latin typeface="Hardkaze" pitchFamily="2" charset="0"/>
            </a:endParaRPr>
          </a:p>
        </p:txBody>
      </p:sp>
      <p:pic>
        <p:nvPicPr>
          <p:cNvPr id="4100" name="Picture 4" descr="C:\C# Ninjitsu\Images\ExtensionOverInheritance-left.jpg"/>
          <p:cNvPicPr>
            <a:picLocks noChangeAspect="1" noChangeArrowheads="1"/>
          </p:cNvPicPr>
          <p:nvPr/>
        </p:nvPicPr>
        <p:blipFill>
          <a:blip r:embed="rId3" cstate="print"/>
          <a:srcRect/>
          <a:stretch>
            <a:fillRect/>
          </a:stretch>
        </p:blipFill>
        <p:spPr bwMode="auto">
          <a:xfrm>
            <a:off x="0" y="1676400"/>
            <a:ext cx="3048178"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Interfaces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Extension Over Inheritance</a:t>
            </a:r>
            <a:endParaRPr lang="en-US" sz="3200" spc="300" dirty="0">
              <a:latin typeface="Hardkaze" pitchFamily="2" charset="0"/>
            </a:endParaRPr>
          </a:p>
        </p:txBody>
      </p:sp>
      <p:pic>
        <p:nvPicPr>
          <p:cNvPr id="4100" name="Picture 4" descr="C:\C# Ninjitsu\Images\ExtensionOverInheritance-left.jpg"/>
          <p:cNvPicPr>
            <a:picLocks noChangeAspect="1" noChangeArrowheads="1"/>
          </p:cNvPicPr>
          <p:nvPr/>
        </p:nvPicPr>
        <p:blipFill>
          <a:blip r:embed="rId3" cstate="print"/>
          <a:srcRect/>
          <a:stretch>
            <a:fillRect/>
          </a:stretch>
        </p:blipFill>
        <p:spPr bwMode="auto">
          <a:xfrm>
            <a:off x="0" y="1676400"/>
            <a:ext cx="3048178"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Lego</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Classes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Extension Over Inheritance</a:t>
            </a:r>
            <a:endParaRPr lang="en-US" sz="3200" spc="300" dirty="0">
              <a:latin typeface="Hardkaze" pitchFamily="2" charset="0"/>
            </a:endParaRPr>
          </a:p>
        </p:txBody>
      </p:sp>
      <p:pic>
        <p:nvPicPr>
          <p:cNvPr id="4100" name="Picture 4" descr="C:\C# Ninjitsu\Images\ExtensionOverInheritance-left.jpg"/>
          <p:cNvPicPr>
            <a:picLocks noChangeAspect="1" noChangeArrowheads="1"/>
          </p:cNvPicPr>
          <p:nvPr/>
        </p:nvPicPr>
        <p:blipFill>
          <a:blip r:embed="rId3" cstate="print"/>
          <a:srcRect/>
          <a:stretch>
            <a:fillRect/>
          </a:stretch>
        </p:blipFill>
        <p:spPr bwMode="auto">
          <a:xfrm>
            <a:off x="0" y="1676400"/>
            <a:ext cx="3048178"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DEMO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Thank You</a:t>
            </a:r>
            <a:endParaRPr lang="en-US" sz="3200" spc="300" dirty="0">
              <a:latin typeface="Hardkaze" pitchFamily="2" charset="0"/>
            </a:endParaRPr>
          </a:p>
        </p:txBody>
      </p:sp>
      <p:pic>
        <p:nvPicPr>
          <p:cNvPr id="1026" name="Picture 2" descr="C:\Demos\C# Ninjitsu\Images\End.jpg"/>
          <p:cNvPicPr>
            <a:picLocks noChangeAspect="1" noChangeArrowheads="1"/>
          </p:cNvPicPr>
          <p:nvPr/>
        </p:nvPicPr>
        <p:blipFill>
          <a:blip r:embed="rId3" cstate="print"/>
          <a:srcRect/>
          <a:stretch>
            <a:fillRect/>
          </a:stretch>
        </p:blipFill>
        <p:spPr bwMode="auto">
          <a:xfrm>
            <a:off x="0" y="1678090"/>
            <a:ext cx="9144000" cy="517991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p:cNvSpPr>
          <p:nvPr>
            <p:ph type="body" idx="1"/>
          </p:nvPr>
        </p:nvSpPr>
        <p:spPr>
          <a:xfrm>
            <a:off x="-15240" y="2667000"/>
            <a:ext cx="9144000" cy="1371600"/>
          </a:xfrm>
        </p:spPr>
        <p:txBody>
          <a:bodyPr>
            <a:normAutofit/>
          </a:bodyPr>
          <a:lstStyle>
            <a:extLst/>
          </a:lstStyle>
          <a:p>
            <a:pPr algn="ctr"/>
            <a:r>
              <a:rPr lang="en-US" sz="7200" b="1" dirty="0" smtClean="0"/>
              <a:t>kodefu.codeplex.com</a:t>
            </a:r>
          </a:p>
        </p:txBody>
      </p:sp>
    </p:spTree>
    <p:extLst>
      <p:ext uri="{BB962C8B-B14F-4D97-AF65-F5344CB8AC3E}">
        <p14:creationId xmlns:p14="http://schemas.microsoft.com/office/powerpoint/2010/main" val="3964922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Readable</a:t>
            </a:r>
            <a:endParaRPr lang="en-US" sz="3200" spc="300" dirty="0">
              <a:latin typeface="Hardkaze" pitchFamily="2" charset="0"/>
            </a:endParaRPr>
          </a:p>
        </p:txBody>
      </p:sp>
      <p:pic>
        <p:nvPicPr>
          <p:cNvPr id="1027" name="Picture 3" descr="C:\C# Ninjitsu\Images\Readable-title.jpg"/>
          <p:cNvPicPr>
            <a:picLocks noChangeAspect="1" noChangeArrowheads="1"/>
          </p:cNvPicPr>
          <p:nvPr/>
        </p:nvPicPr>
        <p:blipFill>
          <a:blip r:embed="rId3" cstate="print"/>
          <a:srcRect/>
          <a:stretch>
            <a:fillRect/>
          </a:stretch>
        </p:blipFill>
        <p:spPr bwMode="auto">
          <a:xfrm>
            <a:off x="0" y="1679624"/>
            <a:ext cx="9144000" cy="5178376"/>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Maintainable</a:t>
            </a:r>
            <a:endParaRPr lang="en-US" sz="3200" spc="300" dirty="0">
              <a:latin typeface="Hardkaze" pitchFamily="2" charset="0"/>
            </a:endParaRPr>
          </a:p>
        </p:txBody>
      </p:sp>
      <p:pic>
        <p:nvPicPr>
          <p:cNvPr id="2052" name="Picture 4" descr="C:\C# Ninjitsu\Images\Maintainable-title.jpg"/>
          <p:cNvPicPr>
            <a:picLocks noChangeAspect="1" noChangeArrowheads="1"/>
          </p:cNvPicPr>
          <p:nvPr/>
        </p:nvPicPr>
        <p:blipFill>
          <a:blip r:embed="rId3" cstate="print"/>
          <a:srcRect/>
          <a:stretch>
            <a:fillRect/>
          </a:stretch>
        </p:blipFill>
        <p:spPr bwMode="auto">
          <a:xfrm>
            <a:off x="0" y="1676400"/>
            <a:ext cx="9144000" cy="51816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Most General Interface</a:t>
            </a:r>
            <a:endParaRPr lang="en-US" sz="3200" spc="300" dirty="0">
              <a:latin typeface="Hardkaze" pitchFamily="2" charset="0"/>
            </a:endParaRPr>
          </a:p>
        </p:txBody>
      </p:sp>
      <p:pic>
        <p:nvPicPr>
          <p:cNvPr id="1027" name="Picture 3" descr="C:\C# Ninjitsu\Images\MostGeneralInterface-title.jpg"/>
          <p:cNvPicPr>
            <a:picLocks noChangeAspect="1" noChangeArrowheads="1"/>
          </p:cNvPicPr>
          <p:nvPr/>
        </p:nvPicPr>
        <p:blipFill>
          <a:blip r:embed="rId3" cstate="print"/>
          <a:srcRect/>
          <a:stretch>
            <a:fillRect/>
          </a:stretch>
        </p:blipFill>
        <p:spPr bwMode="auto">
          <a:xfrm>
            <a:off x="0" y="1676870"/>
            <a:ext cx="9144000" cy="5181130"/>
          </a:xfrm>
          <a:prstGeom prst="rect">
            <a:avLst/>
          </a:prstGeom>
          <a:noFill/>
        </p:spPr>
      </p:pic>
    </p:spTree>
    <p:extLst>
      <p:ext uri="{BB962C8B-B14F-4D97-AF65-F5344CB8AC3E}">
        <p14:creationId xmlns:p14="http://schemas.microsoft.com/office/powerpoint/2010/main" val="361530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Most General Interface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4800" b="1" dirty="0" smtClean="0"/>
              <a:t>Interface</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4800" b="1" dirty="0" smtClean="0"/>
              <a:t>Hierarchy</a:t>
            </a:r>
          </a:p>
        </p:txBody>
      </p:sp>
      <p:pic>
        <p:nvPicPr>
          <p:cNvPr id="2051" name="Picture 3" descr="C:\C# Ninjitsu\Images\MostGeneralInterface-left.jpg"/>
          <p:cNvPicPr>
            <a:picLocks noChangeAspect="1" noChangeArrowheads="1"/>
          </p:cNvPicPr>
          <p:nvPr/>
        </p:nvPicPr>
        <p:blipFill>
          <a:blip r:embed="rId3" cstate="print"/>
          <a:srcRect/>
          <a:stretch>
            <a:fillRect/>
          </a:stretch>
        </p:blipFill>
        <p:spPr bwMode="auto">
          <a:xfrm>
            <a:off x="0" y="1682496"/>
            <a:ext cx="3044690" cy="5175504"/>
          </a:xfrm>
          <a:prstGeom prst="rect">
            <a:avLst/>
          </a:prstGeom>
          <a:noFill/>
        </p:spPr>
      </p:pic>
    </p:spTree>
    <p:extLst>
      <p:ext uri="{BB962C8B-B14F-4D97-AF65-F5344CB8AC3E}">
        <p14:creationId xmlns:p14="http://schemas.microsoft.com/office/powerpoint/2010/main" val="203247738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ingPowerPoint2007">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0</TotalTime>
  <Words>1185</Words>
  <Application>Microsoft Office PowerPoint</Application>
  <PresentationFormat>On-screen Show (4:3)</PresentationFormat>
  <Paragraphs>162</Paragraphs>
  <Slides>44</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Wingdings 3</vt:lpstr>
      <vt:lpstr>Corbel</vt:lpstr>
      <vt:lpstr>Wingdings</vt:lpstr>
      <vt:lpstr>Wingdings 2</vt:lpstr>
      <vt:lpstr>Calibri</vt:lpstr>
      <vt:lpstr>Hardkaze</vt:lpstr>
      <vt:lpstr>IntroducingPowerPoint2007</vt:lpstr>
      <vt:lpstr>PowerPoint Presentation</vt:lpstr>
      <vt:lpstr>PowerPoint Presentation</vt:lpstr>
      <vt:lpstr>PowerPoint Presentation</vt:lpstr>
      <vt:lpstr>PowerPoint Presentation</vt:lpstr>
      <vt:lpstr>PowerPoint Presentation</vt:lpstr>
      <vt:lpstr>Readable</vt:lpstr>
      <vt:lpstr>Maintainable</vt:lpstr>
      <vt:lpstr>Most General Interface</vt:lpstr>
      <vt:lpstr>Most General Interface</vt:lpstr>
      <vt:lpstr>Most General Interface</vt:lpstr>
      <vt:lpstr>Most General Interface</vt:lpstr>
      <vt:lpstr>Most General Interface</vt:lpstr>
      <vt:lpstr>Favor Fluency</vt:lpstr>
      <vt:lpstr>Favor Fluency</vt:lpstr>
      <vt:lpstr>Favor Fluency</vt:lpstr>
      <vt:lpstr>Favor Fluency</vt:lpstr>
      <vt:lpstr>Favor Fluency</vt:lpstr>
      <vt:lpstr>Favor Fluency</vt:lpstr>
      <vt:lpstr>Favor Fluency</vt:lpstr>
      <vt:lpstr>Favor Fluency</vt:lpstr>
      <vt:lpstr>Avoid Side Effects</vt:lpstr>
      <vt:lpstr>Avoid Side Effects</vt:lpstr>
      <vt:lpstr>Avoid Side Effects</vt:lpstr>
      <vt:lpstr>Avoid Side Effects</vt:lpstr>
      <vt:lpstr>Avoid Side Effects</vt:lpstr>
      <vt:lpstr>Favor Declarative Code</vt:lpstr>
      <vt:lpstr>Favor Declarative Code</vt:lpstr>
      <vt:lpstr>Favor Declarative Code</vt:lpstr>
      <vt:lpstr>Favor Declarative Code</vt:lpstr>
      <vt:lpstr>Favor Declarative Code</vt:lpstr>
      <vt:lpstr>Favor Declarative Code</vt:lpstr>
      <vt:lpstr>Favor Declarative Code</vt:lpstr>
      <vt:lpstr>Strive for Functional Cohesion</vt:lpstr>
      <vt:lpstr>Strive for Functional Cohesion</vt:lpstr>
      <vt:lpstr>Strive for Functional Cohesion</vt:lpstr>
      <vt:lpstr>Strive for Functional Cohesion</vt:lpstr>
      <vt:lpstr>Strive for Functional Cohesion</vt:lpstr>
      <vt:lpstr>Strive for Functional Cohesion</vt:lpstr>
      <vt:lpstr>Extension Over Inheritance</vt:lpstr>
      <vt:lpstr>Extension Over Inheritance</vt:lpstr>
      <vt:lpstr>Extension Over Inheritance</vt:lpstr>
      <vt:lpstr>Extension Over Inheritance</vt:lpstr>
      <vt:lpstr>Extension Over Inheritance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2008-10-04T03:22:33Z</dcterms:created>
  <dcterms:modified xsi:type="dcterms:W3CDTF">2012-06-15T21:21:38Z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